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handoutMasterIdLst>
    <p:handoutMasterId r:id="rId20"/>
  </p:handoutMasterIdLst>
  <p:sldIdLst>
    <p:sldId id="256" r:id="rId2"/>
    <p:sldId id="257" r:id="rId3"/>
    <p:sldId id="259" r:id="rId4"/>
    <p:sldId id="260" r:id="rId5"/>
    <p:sldId id="267" r:id="rId6"/>
    <p:sldId id="269" r:id="rId7"/>
    <p:sldId id="270" r:id="rId8"/>
    <p:sldId id="262" r:id="rId9"/>
    <p:sldId id="271" r:id="rId10"/>
    <p:sldId id="273" r:id="rId11"/>
    <p:sldId id="274" r:id="rId12"/>
    <p:sldId id="275" r:id="rId13"/>
    <p:sldId id="272" r:id="rId14"/>
    <p:sldId id="265" r:id="rId15"/>
    <p:sldId id="278" r:id="rId16"/>
    <p:sldId id="266" r:id="rId17"/>
    <p:sldId id="277" r:id="rId18"/>
    <p:sldId id="279" r:id="rId19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60"/>
  </p:normalViewPr>
  <p:slideViewPr>
    <p:cSldViewPr>
      <p:cViewPr varScale="1">
        <p:scale>
          <a:sx n="103" d="100"/>
          <a:sy n="10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938F9-6F55-43EA-A9A9-7AF055996688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7369B-578F-4039-AE2B-29BF3CECD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092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6F42-4307-4A26-8A98-B52DB523BD9B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9505-674A-4A95-BF9C-4A8FBE3D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106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6F42-4307-4A26-8A98-B52DB523BD9B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9505-674A-4A95-BF9C-4A8FBE3D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749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6F42-4307-4A26-8A98-B52DB523BD9B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9505-674A-4A95-BF9C-4A8FBE3D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6F42-4307-4A26-8A98-B52DB523BD9B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9505-674A-4A95-BF9C-4A8FBE3D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4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6F42-4307-4A26-8A98-B52DB523BD9B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9505-674A-4A95-BF9C-4A8FBE3D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39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6F42-4307-4A26-8A98-B52DB523BD9B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9505-674A-4A95-BF9C-4A8FBE3D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35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6F42-4307-4A26-8A98-B52DB523BD9B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9505-674A-4A95-BF9C-4A8FBE3D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219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6F42-4307-4A26-8A98-B52DB523BD9B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9505-674A-4A95-BF9C-4A8FBE3D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110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6F42-4307-4A26-8A98-B52DB523BD9B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9505-674A-4A95-BF9C-4A8FBE3D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78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6F42-4307-4A26-8A98-B52DB523BD9B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9505-674A-4A95-BF9C-4A8FBE3D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28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6F42-4307-4A26-8A98-B52DB523BD9B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9505-674A-4A95-BF9C-4A8FBE3D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82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76F42-4307-4A26-8A98-B52DB523BD9B}" type="datetimeFigureOut">
              <a:rPr lang="ru-RU" smtClean="0"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9505-674A-4A95-BF9C-4A8FBE3D5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7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3312367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Организация введения ФГОС дошкольного образования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437112"/>
            <a:ext cx="5148064" cy="1752600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2000" b="1" dirty="0" err="1" smtClean="0">
                <a:solidFill>
                  <a:schemeClr val="tx2"/>
                </a:solidFill>
              </a:rPr>
              <a:t>О.В.Маслакова</a:t>
            </a:r>
            <a:endParaRPr lang="ru-RU" sz="2000" b="1" dirty="0" smtClean="0">
              <a:solidFill>
                <a:schemeClr val="tx2"/>
              </a:solidFill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Методист по дошкольному воспитанию МБУ «ИМЦ</a:t>
            </a:r>
            <a:r>
              <a:rPr lang="ru-RU" b="1" dirty="0" smtClean="0">
                <a:solidFill>
                  <a:schemeClr val="tx2"/>
                </a:solidFill>
              </a:rPr>
              <a:t>»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01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4624"/>
            <a:ext cx="77724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Чем отличается ФГОС от ФГТ?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Образовательная </a:t>
            </a:r>
            <a:r>
              <a:rPr lang="ru-RU" sz="2700" b="1" dirty="0">
                <a:solidFill>
                  <a:srgbClr val="002060"/>
                </a:solidFill>
              </a:rPr>
              <a:t>программа дошкольной организации: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32511547"/>
              </p:ext>
            </p:extLst>
          </p:nvPr>
        </p:nvGraphicFramePr>
        <p:xfrm>
          <a:off x="323528" y="1196752"/>
          <a:ext cx="8568954" cy="5037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3480388"/>
                <a:gridCol w="2856318"/>
              </a:tblGrid>
              <a:tr h="3480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ФГТ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ФГОС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107439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обязательная часть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часть,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формируемая участниками образовательных отношений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не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менее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80 %</a:t>
                      </a:r>
                    </a:p>
                    <a:p>
                      <a:pPr algn="ctr"/>
                      <a:endParaRPr lang="ru-RU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не более 20 %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не менее 60 %</a:t>
                      </a:r>
                    </a:p>
                    <a:p>
                      <a:pPr algn="ctr"/>
                      <a:endParaRPr lang="ru-RU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не более 40 %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7488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Содержание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10 образовательных областей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5  образовательных областей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Разделы 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6 разделов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3 раздела</a:t>
                      </a:r>
                    </a:p>
                  </a:txBody>
                  <a:tcPr/>
                </a:tc>
              </a:tr>
              <a:tr h="66615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Презентационный раздел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 – 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Ориентирован на понимание родителями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691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129614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Отличие ФГОС ДО от других образовательных стандартов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2060848"/>
            <a:ext cx="7772400" cy="3958952"/>
          </a:xfrm>
        </p:spPr>
        <p:txBody>
          <a:bodyPr/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н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е предусматривает проведение аттестации детей при освоении ими образовательных программ</a:t>
            </a:r>
          </a:p>
          <a:p>
            <a:endParaRPr lang="ru-RU" sz="18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т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ребования к результатам представлены в виде целевых ориентиров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40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0872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Требования к результатам освоения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Представлены в виде целевых ориентиров: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инициативность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и самостоятельность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ребенка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уверенность в своих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силах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положительное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отношение к себе и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другим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активное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взаимодействие со сверстниками и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взрослыми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способность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ребенка к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фантазии,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воображению,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творчеству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любознательность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способность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к волевым усилиям и принятию самостоятельных решений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29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Обеспечение введения ФГОС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 разработка плана мероприятий («дорожной карты») введения ФГОС ДО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19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 определение пилотных площадок по апробации ФГОС – 24 ДОУ</a:t>
            </a:r>
          </a:p>
          <a:p>
            <a:pPr marL="0" indent="0" algn="just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г. Казань, г. Набережные Челны, Бавлинский, Кукморский муниципальные районы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80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Органам управления </a:t>
            </a:r>
            <a:r>
              <a:rPr lang="ru-RU" sz="3200" b="1" dirty="0" smtClean="0">
                <a:solidFill>
                  <a:srgbClr val="002060"/>
                </a:solidFill>
              </a:rPr>
              <a:t>образованием и МБДОУ </a:t>
            </a:r>
            <a:r>
              <a:rPr lang="ru-RU" sz="3200" b="1" dirty="0" smtClean="0">
                <a:solidFill>
                  <a:srgbClr val="002060"/>
                </a:solidFill>
              </a:rPr>
              <a:t>необходимо обеспечить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36504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тщательное изучение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ФГОС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ДО всеми участниками образовательного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процесса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разработку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и утверждение плана-графика («дорожной карты») введения ФГОС в муниципальном районе и образовательной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организации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разработку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 детских садах на основе ФГОС ДО основной образовательной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программы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74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Органам управления образованием </a:t>
            </a:r>
            <a:r>
              <a:rPr lang="ru-RU" sz="3200" b="1" smtClean="0">
                <a:solidFill>
                  <a:srgbClr val="002060"/>
                </a:solidFill>
              </a:rPr>
              <a:t>и МБДОУ необходимо </a:t>
            </a:r>
            <a:r>
              <a:rPr lang="ru-RU" sz="3200" b="1" dirty="0" smtClean="0">
                <a:solidFill>
                  <a:srgbClr val="002060"/>
                </a:solidFill>
              </a:rPr>
              <a:t>обеспечить (продолжение)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3650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поэтапное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повышение квалификации педагогических кадров ДОО по введению ФГОС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ДО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проведение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инструктивно-методических совещаний и обучающих семинаров по вопросам введения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ФГОС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консультативно-методическую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поддержку педагогов по вопросам разработки и реализации основной образовательной программы в контексте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ФГО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4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Создание условий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для введения ФГОС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проведена работа по реализации новых УМК по обучению детей двум государственным языкам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реализуется проект </a:t>
            </a:r>
            <a:r>
              <a:rPr lang="ru-RU" b="1" spc="-100" dirty="0" smtClean="0">
                <a:solidFill>
                  <a:schemeClr val="accent5">
                    <a:lumMod val="50000"/>
                  </a:schemeClr>
                </a:solidFill>
              </a:rPr>
              <a:t>обеспечения детских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садов:</a:t>
            </a:r>
          </a:p>
          <a:p>
            <a:pPr marL="1344613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каждую группу ноутбуком</a:t>
            </a:r>
          </a:p>
          <a:p>
            <a:pPr marL="1344613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каждую третью группу комплектом проекционной техники 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подготовка и переподготовка педагогических кадров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58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Меры для профессионального развития </a:t>
            </a:r>
            <a:r>
              <a:rPr lang="ru-RU" sz="4000" b="1" dirty="0">
                <a:solidFill>
                  <a:srgbClr val="002060"/>
                </a:solidFill>
              </a:rPr>
              <a:t>и </a:t>
            </a:r>
            <a:r>
              <a:rPr lang="ru-RU" sz="4000" b="1" dirty="0" smtClean="0">
                <a:solidFill>
                  <a:srgbClr val="002060"/>
                </a:solidFill>
              </a:rPr>
              <a:t>поощрения </a:t>
            </a:r>
            <a:r>
              <a:rPr lang="ru-RU" sz="4000" b="1" dirty="0">
                <a:solidFill>
                  <a:srgbClr val="002060"/>
                </a:solidFill>
              </a:rPr>
              <a:t>педагогов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12221"/>
          </a:xfrm>
        </p:spPr>
        <p:txBody>
          <a:bodyPr>
            <a:noAutofit/>
          </a:bodyPr>
          <a:lstStyle/>
          <a:p>
            <a:r>
              <a:rPr lang="ru-RU" sz="2250" b="1" dirty="0">
                <a:solidFill>
                  <a:schemeClr val="accent5">
                    <a:lumMod val="50000"/>
                  </a:schemeClr>
                </a:solidFill>
              </a:rPr>
              <a:t>р</a:t>
            </a:r>
            <a:r>
              <a:rPr lang="ru-RU" sz="2250" b="1" dirty="0" smtClean="0">
                <a:solidFill>
                  <a:schemeClr val="accent5">
                    <a:lumMod val="50000"/>
                  </a:schemeClr>
                </a:solidFill>
              </a:rPr>
              <a:t>еспубликанский </a:t>
            </a:r>
            <a:r>
              <a:rPr lang="ru-RU" sz="2250" b="1" dirty="0">
                <a:solidFill>
                  <a:schemeClr val="accent5">
                    <a:lumMod val="50000"/>
                  </a:schemeClr>
                </a:solidFill>
              </a:rPr>
              <a:t>конкурс </a:t>
            </a:r>
            <a:r>
              <a:rPr lang="ru-RU" sz="2250" b="1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sz="2250" b="1" dirty="0">
                <a:solidFill>
                  <a:schemeClr val="accent5">
                    <a:lumMod val="50000"/>
                  </a:schemeClr>
                </a:solidFill>
              </a:rPr>
              <a:t>Лучший билингвальный детский сад»</a:t>
            </a:r>
          </a:p>
          <a:p>
            <a:r>
              <a:rPr lang="ru-RU" sz="2250" b="1" dirty="0" smtClean="0">
                <a:solidFill>
                  <a:schemeClr val="accent5">
                    <a:lumMod val="50000"/>
                  </a:schemeClr>
                </a:solidFill>
              </a:rPr>
              <a:t>зональные </a:t>
            </a:r>
            <a:r>
              <a:rPr lang="ru-RU" sz="2250" b="1" dirty="0">
                <a:solidFill>
                  <a:schemeClr val="accent5">
                    <a:lumMod val="50000"/>
                  </a:schemeClr>
                </a:solidFill>
              </a:rPr>
              <a:t>обучающие семинары совместно с разработчиками УМК </a:t>
            </a:r>
            <a:r>
              <a:rPr lang="ru-RU" sz="2250" b="1" dirty="0" smtClean="0">
                <a:solidFill>
                  <a:schemeClr val="accent5">
                    <a:lumMod val="50000"/>
                  </a:schemeClr>
                </a:solidFill>
              </a:rPr>
              <a:t>на </a:t>
            </a:r>
            <a:r>
              <a:rPr lang="ru-RU" sz="2250" b="1" dirty="0">
                <a:solidFill>
                  <a:schemeClr val="accent5">
                    <a:lumMod val="50000"/>
                  </a:schemeClr>
                </a:solidFill>
              </a:rPr>
              <a:t>базе </a:t>
            </a:r>
            <a:r>
              <a:rPr lang="ru-RU" sz="2250" b="1" dirty="0" smtClean="0">
                <a:solidFill>
                  <a:schemeClr val="accent5">
                    <a:lumMod val="50000"/>
                  </a:schemeClr>
                </a:solidFill>
              </a:rPr>
              <a:t>победителей </a:t>
            </a:r>
            <a:r>
              <a:rPr lang="ru-RU" sz="2250" b="1" dirty="0">
                <a:solidFill>
                  <a:schemeClr val="accent5">
                    <a:lumMod val="50000"/>
                  </a:schemeClr>
                </a:solidFill>
              </a:rPr>
              <a:t>республиканского конкурса «Лучший билингвальный детский сад»</a:t>
            </a:r>
          </a:p>
          <a:p>
            <a:r>
              <a:rPr lang="ru-RU" sz="2250" b="1" dirty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ru-RU" sz="2250" b="1" dirty="0" smtClean="0">
                <a:solidFill>
                  <a:schemeClr val="accent5">
                    <a:lumMod val="50000"/>
                  </a:schemeClr>
                </a:solidFill>
              </a:rPr>
              <a:t>бучение русскоязычных воспитателей татарскому языку на базе ИРО, педколледжей</a:t>
            </a:r>
          </a:p>
          <a:p>
            <a:r>
              <a:rPr lang="ru-RU" sz="2250" b="1" dirty="0">
                <a:solidFill>
                  <a:schemeClr val="accent5">
                    <a:lumMod val="50000"/>
                  </a:schemeClr>
                </a:solidFill>
              </a:rPr>
              <a:t>р</a:t>
            </a:r>
            <a:r>
              <a:rPr lang="ru-RU" sz="2250" b="1" dirty="0" smtClean="0">
                <a:solidFill>
                  <a:schemeClr val="accent5">
                    <a:lumMod val="50000"/>
                  </a:schemeClr>
                </a:solidFill>
              </a:rPr>
              <a:t>еспубликанский конкурс </a:t>
            </a:r>
            <a:r>
              <a:rPr lang="ru-RU" sz="2250" b="1" dirty="0">
                <a:solidFill>
                  <a:schemeClr val="accent5">
                    <a:lumMod val="50000"/>
                  </a:schemeClr>
                </a:solidFill>
              </a:rPr>
              <a:t>методических разработок «Инновационные технологии в дошкольном образовании</a:t>
            </a:r>
            <a:r>
              <a:rPr lang="ru-RU" sz="2250" b="1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</a:p>
          <a:p>
            <a:r>
              <a:rPr lang="ru-RU" sz="2250" b="1" dirty="0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ru-RU" sz="2250" b="1" dirty="0" smtClean="0">
                <a:solidFill>
                  <a:schemeClr val="accent5">
                    <a:lumMod val="50000"/>
                  </a:schemeClr>
                </a:solidFill>
              </a:rPr>
              <a:t>здание лучших методических разработок воспитателей</a:t>
            </a:r>
          </a:p>
        </p:txBody>
      </p:sp>
    </p:spTree>
    <p:extLst>
      <p:ext uri="{BB962C8B-B14F-4D97-AF65-F5344CB8AC3E}">
        <p14:creationId xmlns:p14="http://schemas.microsoft.com/office/powerpoint/2010/main" val="335203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2467254"/>
            <a:ext cx="8352928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767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728192"/>
          </a:xfrm>
        </p:spPr>
        <p:txBody>
          <a:bodyPr>
            <a:noAutofit/>
          </a:bodyPr>
          <a:lstStyle/>
          <a:p>
            <a:pPr marL="0" indent="0"/>
            <a:r>
              <a:rPr lang="ru-RU" b="1" dirty="0">
                <a:solidFill>
                  <a:srgbClr val="C00000"/>
                </a:solidFill>
              </a:rPr>
              <a:t>Федеральный закон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«Об </a:t>
            </a:r>
            <a:r>
              <a:rPr lang="ru-RU" b="1" dirty="0">
                <a:solidFill>
                  <a:srgbClr val="C00000"/>
                </a:solidFill>
              </a:rPr>
              <a:t>образовании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в Российской </a:t>
            </a:r>
            <a:r>
              <a:rPr lang="ru-RU" b="1" dirty="0" smtClean="0">
                <a:solidFill>
                  <a:srgbClr val="C00000"/>
                </a:solidFill>
              </a:rPr>
              <a:t>Федерации»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1683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solidFill>
                <a:srgbClr val="C00000"/>
              </a:solidFill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Дошкольное образование –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 один из уровней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общего образовани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85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1600200"/>
          </a:xfrm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chemeClr val="tx2"/>
                </a:solidFill>
              </a:rPr>
              <a:t>Воспитательно-образовательный процесс в ДОО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Обязательные бесплатные услуги:</a:t>
            </a:r>
          </a:p>
          <a:p>
            <a:pPr marL="906463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реализация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основной образовательной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программы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  <a:p>
            <a:pPr marL="906463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организация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режимных моментов (питание, прогулка, утренний прием детей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  <a:p>
            <a:pPr marL="906463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организация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игровой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деятельности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Обеспечиваются субвенцией из республиканского бюджета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7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2474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800" b="1" dirty="0">
                <a:solidFill>
                  <a:srgbClr val="002060"/>
                </a:solidFill>
              </a:rPr>
              <a:t>Платные </a:t>
            </a:r>
            <a:r>
              <a:rPr lang="ru-RU" sz="4800" b="1" dirty="0" smtClean="0">
                <a:solidFill>
                  <a:srgbClr val="002060"/>
                </a:solidFill>
              </a:rPr>
              <a:t/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образовательные </a:t>
            </a:r>
            <a:r>
              <a:rPr lang="ru-RU" sz="4800" b="1" dirty="0">
                <a:solidFill>
                  <a:srgbClr val="002060"/>
                </a:solidFill>
              </a:rPr>
              <a:t>услуги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65623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не могут быть обязательными для всех детей в ДОО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оказываются по желанию родителей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проводятся без ущерба реализации основной программы ДОО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не более 2 занятий в неделю для детей старшего дошкольного возраста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для детей младшего дошкольного возраста занятия во вторую половину дня не предусмотрены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7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52736"/>
          </a:xfrm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rgbClr val="002060"/>
                </a:solidFill>
              </a:rPr>
              <a:t>Новое законодательство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2776"/>
            <a:ext cx="7772400" cy="417497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Приказ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Минобрнауки РФ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от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30.08.2013 г. N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1014 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«Порядок </a:t>
            </a:r>
            <a:r>
              <a:rPr lang="ru-RU" sz="3200" dirty="0">
                <a:solidFill>
                  <a:srgbClr val="C00000"/>
                </a:solidFill>
              </a:rPr>
              <a:t>организации и осуществления образовательной деятельности по образовательным программам дошкольного </a:t>
            </a:r>
            <a:r>
              <a:rPr lang="ru-RU" sz="3200" dirty="0" smtClean="0">
                <a:solidFill>
                  <a:srgbClr val="C00000"/>
                </a:solidFill>
              </a:rPr>
              <a:t>образования»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812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158417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1" dirty="0">
                <a:solidFill>
                  <a:srgbClr val="002060"/>
                </a:solidFill>
              </a:rPr>
              <a:t>Порядок организации и осуществления образовательной деятельности </a:t>
            </a:r>
            <a:r>
              <a:rPr lang="ru-RU" sz="3600" b="1" dirty="0" smtClean="0">
                <a:solidFill>
                  <a:srgbClr val="002060"/>
                </a:solidFill>
              </a:rPr>
              <a:t>в ДОО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276872"/>
            <a:ext cx="7772400" cy="38164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раздел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об особенностях организации образовательной деятельности для лиц с ограниченными возможностями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здоровья</a:t>
            </a:r>
          </a:p>
          <a:p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Впервые вводится обучение детей-инвалидов на дому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64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Новое законодательство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66037"/>
            <a:ext cx="7772400" cy="4391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Федеральный государственный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образовательный стандарт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дошкольного образования 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вступает в силу с 1 января 2014 г. 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Приказ Минобрнауки РФ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от 17.10.2013 № 1155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зарегистрирован в Минюсте России 14.11.2013 № 30384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134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Autofit/>
          </a:bodyPr>
          <a:lstStyle/>
          <a:p>
            <a:pPr marL="0" indent="0"/>
            <a:r>
              <a:rPr lang="ru-RU" sz="4000" b="1" dirty="0" smtClean="0">
                <a:solidFill>
                  <a:srgbClr val="002060"/>
                </a:solidFill>
              </a:rPr>
              <a:t>ФГОС  ДО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04517"/>
            <a:ext cx="8229600" cy="446449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р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егулирует отношения в сфере образования при реализации образовательной программы дошкольного образования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вляется обязательным для:</a:t>
            </a:r>
          </a:p>
          <a:p>
            <a:pPr marL="993775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муниципальных организаций, реализующих образовательные программы дошкольного образования</a:t>
            </a:r>
          </a:p>
          <a:p>
            <a:pPr marL="993775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C00000"/>
                </a:solidFill>
              </a:rPr>
              <a:t>индивидуальных предпринимателей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редусматривает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дошкольное образование в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форме семейного образования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0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Требования ФГОС к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12776"/>
            <a:ext cx="7772400" cy="460702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структуре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основных образовательных программ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их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объему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у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словиям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реализации основных образовательных программ, в том числе кадровым, финансовым, материально-техническим и иным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условиям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результатам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освоения основных образовательных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программ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2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908</TotalTime>
  <Words>598</Words>
  <Application>Microsoft Office PowerPoint</Application>
  <PresentationFormat>Экран (4:3)</PresentationFormat>
  <Paragraphs>105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Организация введения ФГОС дошкольного образования</vt:lpstr>
      <vt:lpstr>Федеральный закон  «Об образовании  в Российской Федерации»</vt:lpstr>
      <vt:lpstr>Воспитательно-образовательный процесс в ДОО</vt:lpstr>
      <vt:lpstr>Платные  образовательные услуги</vt:lpstr>
      <vt:lpstr>Новое законодательство</vt:lpstr>
      <vt:lpstr>Порядок организации и осуществления образовательной деятельности в ДОО</vt:lpstr>
      <vt:lpstr>Новое законодательство</vt:lpstr>
      <vt:lpstr>ФГОС  ДО</vt:lpstr>
      <vt:lpstr>Требования ФГОС к</vt:lpstr>
      <vt:lpstr>Чем отличается ФГОС от ФГТ? Образовательная программа дошкольной организации: </vt:lpstr>
      <vt:lpstr>Отличие ФГОС ДО от других образовательных стандартов</vt:lpstr>
      <vt:lpstr>Требования к результатам освоения </vt:lpstr>
      <vt:lpstr>Обеспечение введения ФГОС </vt:lpstr>
      <vt:lpstr>Органам управления образованием и МБДОУ необходимо обеспечить</vt:lpstr>
      <vt:lpstr>Органам управления образованием и МБДОУ необходимо обеспечить (продолжение)</vt:lpstr>
      <vt:lpstr>Создание условий  для введения ФГОС </vt:lpstr>
      <vt:lpstr>Меры для профессионального развития и поощрения педагогов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инновационных образовательных технологий в дошкольные образовательные организации</dc:title>
  <dc:creator>Yaltanskaya</dc:creator>
  <cp:lastModifiedBy>Оксана</cp:lastModifiedBy>
  <cp:revision>44</cp:revision>
  <cp:lastPrinted>2013-11-28T15:27:05Z</cp:lastPrinted>
  <dcterms:created xsi:type="dcterms:W3CDTF">2013-11-28T06:18:46Z</dcterms:created>
  <dcterms:modified xsi:type="dcterms:W3CDTF">2013-12-26T10:56:13Z</dcterms:modified>
</cp:coreProperties>
</file>